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1" r:id="rId1"/>
  </p:sldMasterIdLst>
  <p:notesMasterIdLst>
    <p:notesMasterId r:id="rId53"/>
  </p:notesMasterIdLst>
  <p:sldIdLst>
    <p:sldId id="256" r:id="rId2"/>
    <p:sldId id="257" r:id="rId3"/>
    <p:sldId id="309" r:id="rId4"/>
    <p:sldId id="310" r:id="rId5"/>
    <p:sldId id="258" r:id="rId6"/>
    <p:sldId id="260" r:id="rId7"/>
    <p:sldId id="272" r:id="rId8"/>
    <p:sldId id="265" r:id="rId9"/>
    <p:sldId id="259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305" r:id="rId19"/>
    <p:sldId id="306" r:id="rId20"/>
    <p:sldId id="270" r:id="rId21"/>
    <p:sldId id="271" r:id="rId22"/>
    <p:sldId id="274" r:id="rId23"/>
    <p:sldId id="275" r:id="rId24"/>
    <p:sldId id="302" r:id="rId25"/>
    <p:sldId id="307" r:id="rId26"/>
    <p:sldId id="303" r:id="rId27"/>
    <p:sldId id="304" r:id="rId28"/>
    <p:sldId id="276" r:id="rId29"/>
    <p:sldId id="277" r:id="rId30"/>
    <p:sldId id="308" r:id="rId31"/>
    <p:sldId id="278" r:id="rId32"/>
    <p:sldId id="279" r:id="rId33"/>
    <p:sldId id="280" r:id="rId34"/>
    <p:sldId id="284" r:id="rId35"/>
    <p:sldId id="283" r:id="rId36"/>
    <p:sldId id="285" r:id="rId37"/>
    <p:sldId id="286" r:id="rId38"/>
    <p:sldId id="287" r:id="rId39"/>
    <p:sldId id="288" r:id="rId40"/>
    <p:sldId id="289" r:id="rId41"/>
    <p:sldId id="290" r:id="rId42"/>
    <p:sldId id="292" r:id="rId43"/>
    <p:sldId id="291" r:id="rId44"/>
    <p:sldId id="293" r:id="rId45"/>
    <p:sldId id="294" r:id="rId46"/>
    <p:sldId id="297" r:id="rId47"/>
    <p:sldId id="281" r:id="rId48"/>
    <p:sldId id="282" r:id="rId49"/>
    <p:sldId id="295" r:id="rId50"/>
    <p:sldId id="296" r:id="rId51"/>
    <p:sldId id="29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4"/>
    <p:restoredTop sz="94614"/>
  </p:normalViewPr>
  <p:slideViewPr>
    <p:cSldViewPr snapToGrid="0" snapToObjects="1">
      <p:cViewPr varScale="1">
        <p:scale>
          <a:sx n="98" d="100"/>
          <a:sy n="98" d="100"/>
        </p:scale>
        <p:origin x="-144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FA055-0F2D-984C-AF9A-DEC57B7B74DB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2F158-35AF-BC42-AF22-60AEA718E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01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1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Binary ASCII</a:t>
            </a:r>
            <a:r>
              <a:rPr lang="en-US" baseline="0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1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innovator</a:t>
            </a:r>
            <a:r>
              <a:rPr lang="en-US" baseline="0" dirty="0" smtClean="0"/>
              <a:t> in game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3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7204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3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2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6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0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63CF-39E4-124D-A35E-B3CEB16E4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9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5B87DA0-3D94-2648-8462-349EC4C10489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954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opensource.org/" TargetMode="Externa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Relationship Id="rId3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tiff"/><Relationship Id="rId3" Type="http://schemas.openxmlformats.org/officeDocument/2006/relationships/image" Target="../media/image48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.org/" TargetMode="External"/><Relationship Id="rId4" Type="http://schemas.openxmlformats.org/officeDocument/2006/relationships/hyperlink" Target="http://www.learnpython.org/" TargetMode="External"/><Relationship Id="rId5" Type="http://schemas.openxmlformats.org/officeDocument/2006/relationships/hyperlink" Target="http://www.learncpp.com/" TargetMode="External"/><Relationship Id="rId6" Type="http://schemas.openxmlformats.org/officeDocument/2006/relationships/hyperlink" Target="https://scratch.mit.edu/" TargetMode="External"/><Relationship Id="rId7" Type="http://schemas.openxmlformats.org/officeDocument/2006/relationships/hyperlink" Target="http://www.killerphp.com/" TargetMode="External"/><Relationship Id="rId8" Type="http://schemas.openxmlformats.org/officeDocument/2006/relationships/hyperlink" Target="http://www.w3schools.com" TargetMode="External"/><Relationship Id="rId9" Type="http://schemas.openxmlformats.org/officeDocument/2006/relationships/hyperlink" Target="https://www.tutorialspoin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cademy.com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tstodola@gmail.com" TargetMode="External"/><Relationship Id="rId3" Type="http://schemas.openxmlformats.org/officeDocument/2006/relationships/hyperlink" Target="mailto:jess@jstodola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Clear Water Council</a:t>
            </a:r>
          </a:p>
          <a:p>
            <a:r>
              <a:rPr lang="en-US" dirty="0" smtClean="0"/>
              <a:t>Merit Badge Clinic January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" b="19437"/>
          <a:stretch/>
        </p:blipFill>
        <p:spPr>
          <a:xfrm>
            <a:off x="-78831" y="-941994"/>
            <a:ext cx="12344401" cy="43053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5759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 Lovelace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70471" y="1825625"/>
            <a:ext cx="65642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chemeClr val="accent6"/>
                </a:solidFill>
              </a:rPr>
              <a:t>1843</a:t>
            </a:r>
          </a:p>
          <a:p>
            <a:pPr marL="0" indent="0">
              <a:buNone/>
            </a:pPr>
            <a:endParaRPr lang="en-US" sz="12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Ada Lovelace, a gifted mathematician, created the first computer programming language that wrote an algorithm for the Analytical Engine </a:t>
            </a:r>
          </a:p>
          <a:p>
            <a:pPr marL="0" indent="0">
              <a:buNone/>
            </a:pPr>
            <a:r>
              <a:rPr lang="en-US" sz="3200" dirty="0" smtClean="0"/>
              <a:t>(early mechanical computer)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82277" y="1825625"/>
            <a:ext cx="3394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95" y="913419"/>
            <a:ext cx="8054411" cy="57811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39855" y="142689"/>
            <a:ext cx="6778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Part </a:t>
            </a:r>
            <a:r>
              <a:rPr lang="en-US" sz="4000" dirty="0"/>
              <a:t>of the Analytical Engine</a:t>
            </a:r>
          </a:p>
        </p:txBody>
      </p:sp>
    </p:spTree>
    <p:extLst>
      <p:ext uri="{BB962C8B-B14F-4D97-AF65-F5344CB8AC3E}">
        <p14:creationId xmlns:p14="http://schemas.microsoft.com/office/powerpoint/2010/main" val="25176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 von Neumann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08365" y="1825625"/>
            <a:ext cx="722514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Conditional Control Transfer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800" b="1" dirty="0" smtClean="0"/>
              <a:t>If </a:t>
            </a:r>
            <a:r>
              <a:rPr lang="en-US" sz="1800" b="1" dirty="0" smtClean="0">
                <a:solidFill>
                  <a:schemeClr val="accent3"/>
                </a:solidFill>
              </a:rPr>
              <a:t>&lt;condition&gt;</a:t>
            </a:r>
            <a:r>
              <a:rPr lang="en-US" sz="1800" b="1" dirty="0" smtClean="0"/>
              <a:t> then </a:t>
            </a:r>
            <a:r>
              <a:rPr lang="en-US" sz="1800" b="1" dirty="0" smtClean="0">
                <a:solidFill>
                  <a:schemeClr val="tx2"/>
                </a:solidFill>
              </a:rPr>
              <a:t>&lt;action a&gt; </a:t>
            </a:r>
            <a:r>
              <a:rPr lang="en-US" sz="1800" b="1" dirty="0" smtClean="0"/>
              <a:t>else </a:t>
            </a:r>
            <a:r>
              <a:rPr lang="en-US" sz="1800" b="1" dirty="0" smtClean="0">
                <a:solidFill>
                  <a:schemeClr val="accent5"/>
                </a:solidFill>
              </a:rPr>
              <a:t>&lt;action b&gt;</a:t>
            </a:r>
          </a:p>
          <a:p>
            <a:pPr marL="0" indent="0">
              <a:buNone/>
            </a:pPr>
            <a:r>
              <a:rPr lang="en-US" sz="1600" dirty="0" smtClean="0"/>
              <a:t>	if </a:t>
            </a:r>
            <a:r>
              <a:rPr lang="en-US" sz="1600" dirty="0" smtClean="0">
                <a:solidFill>
                  <a:schemeClr val="accent3"/>
                </a:solidFill>
              </a:rPr>
              <a:t>&lt;raining&gt;</a:t>
            </a:r>
            <a:r>
              <a:rPr lang="en-US" sz="1600" dirty="0" smtClean="0"/>
              <a:t> then </a:t>
            </a:r>
            <a:r>
              <a:rPr lang="en-US" sz="1600" dirty="0" smtClean="0">
                <a:solidFill>
                  <a:schemeClr val="tx2"/>
                </a:solidFill>
              </a:rPr>
              <a:t>&lt;stay inside&gt; </a:t>
            </a:r>
            <a:r>
              <a:rPr lang="en-US" sz="1600" dirty="0" smtClean="0"/>
              <a:t>else </a:t>
            </a:r>
            <a:r>
              <a:rPr lang="en-US" sz="1600" dirty="0" smtClean="0">
                <a:solidFill>
                  <a:schemeClr val="accent5"/>
                </a:solidFill>
              </a:rPr>
              <a:t>&lt;go outside&gt;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800" b="1" dirty="0" smtClean="0"/>
              <a:t>While </a:t>
            </a:r>
            <a:r>
              <a:rPr lang="en-US" sz="1800" b="1" dirty="0" smtClean="0">
                <a:solidFill>
                  <a:schemeClr val="accent3"/>
                </a:solidFill>
              </a:rPr>
              <a:t>&lt;condition&gt;</a:t>
            </a:r>
            <a:r>
              <a:rPr lang="en-US" sz="1800" b="1" dirty="0" smtClean="0"/>
              <a:t> do </a:t>
            </a:r>
            <a:r>
              <a:rPr lang="en-US" sz="1800" b="1" dirty="0" smtClean="0">
                <a:solidFill>
                  <a:schemeClr val="accent5"/>
                </a:solidFill>
              </a:rPr>
              <a:t>&lt;action&gt;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while </a:t>
            </a:r>
            <a:r>
              <a:rPr lang="en-US" sz="1600" dirty="0" smtClean="0">
                <a:solidFill>
                  <a:schemeClr val="accent3"/>
                </a:solidFill>
              </a:rPr>
              <a:t>&lt;raining&gt; </a:t>
            </a:r>
            <a:r>
              <a:rPr lang="en-US" sz="1600" dirty="0" smtClean="0"/>
              <a:t>do </a:t>
            </a:r>
            <a:r>
              <a:rPr lang="en-US" sz="1600" dirty="0" smtClean="0">
                <a:solidFill>
                  <a:schemeClr val="accent5"/>
                </a:solidFill>
              </a:rPr>
              <a:t>&lt;hold umbrella&gt;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800" b="1" dirty="0" smtClean="0"/>
              <a:t>subroutines, libraries, reusable code (functions &amp; methods)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go outside: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stand up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walk to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open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walk out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close the door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54268" y="869661"/>
            <a:ext cx="3336706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4454" y="537728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Programming Pioneer</a:t>
            </a:r>
          </a:p>
          <a:p>
            <a:pPr algn="ctr"/>
            <a:r>
              <a:rPr lang="en-US" sz="2400" dirty="0" smtClean="0"/>
              <a:t>1903-1957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65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Language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736" y="3241964"/>
            <a:ext cx="3512845" cy="31588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592782" y="4260273"/>
            <a:ext cx="2015836" cy="11222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92782" y="1690688"/>
            <a:ext cx="647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Assembly language is hardware specific and is compiled into </a:t>
            </a:r>
            <a:r>
              <a:rPr lang="en-US" sz="2800" smtClean="0"/>
              <a:t>machine language (binary code)</a:t>
            </a:r>
            <a:endParaRPr lang="en-US" sz="2800"/>
          </a:p>
        </p:txBody>
      </p:sp>
      <p:pic>
        <p:nvPicPr>
          <p:cNvPr id="4" name="Picture 3" descr="tmp911_thum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" y="1858638"/>
            <a:ext cx="4191587" cy="46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7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High-Level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 advanced programming language</a:t>
            </a:r>
          </a:p>
          <a:p>
            <a:endParaRPr lang="en-US" sz="3200" dirty="0" smtClean="0"/>
          </a:p>
          <a:p>
            <a:r>
              <a:rPr lang="en-US" sz="3200" dirty="0" smtClean="0"/>
              <a:t>Easier for humans to understand</a:t>
            </a:r>
          </a:p>
          <a:p>
            <a:endParaRPr lang="en-US" sz="3200" dirty="0" smtClean="0"/>
          </a:p>
          <a:p>
            <a:r>
              <a:rPr lang="en-US" sz="3200" dirty="0" smtClean="0"/>
              <a:t>Not limited to single processor / machine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5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Early Important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562158"/>
            <a:ext cx="502521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1950s</a:t>
            </a:r>
          </a:p>
          <a:p>
            <a:r>
              <a:rPr lang="en-US" sz="1800" b="1" dirty="0" smtClean="0">
                <a:solidFill>
                  <a:schemeClr val="accent3"/>
                </a:solidFill>
              </a:rPr>
              <a:t>FORTRAN </a:t>
            </a:r>
            <a:r>
              <a:rPr lang="en-US" sz="1800" b="1" dirty="0">
                <a:solidFill>
                  <a:schemeClr val="accent3"/>
                </a:solidFill>
              </a:rPr>
              <a:t>(1957)</a:t>
            </a:r>
          </a:p>
          <a:p>
            <a:pPr lvl="1"/>
            <a:r>
              <a:rPr lang="en-US" sz="1600" dirty="0"/>
              <a:t>John Backus (IBM)</a:t>
            </a:r>
          </a:p>
          <a:p>
            <a:pPr lvl="1"/>
            <a:r>
              <a:rPr lang="en-US" sz="1600" dirty="0"/>
              <a:t>Formula Translating </a:t>
            </a:r>
            <a:r>
              <a:rPr lang="en-US" sz="1600" dirty="0" smtClean="0"/>
              <a:t>System</a:t>
            </a:r>
            <a:endParaRPr lang="en-US" sz="1600" dirty="0"/>
          </a:p>
          <a:p>
            <a:pPr lvl="1"/>
            <a:r>
              <a:rPr lang="en-US" sz="1600" dirty="0"/>
              <a:t>High performance </a:t>
            </a:r>
            <a:r>
              <a:rPr lang="en-US" sz="1600" dirty="0" smtClean="0"/>
              <a:t>computing – weather and climate modeling</a:t>
            </a:r>
            <a:endParaRPr lang="en-US" sz="1600" dirty="0"/>
          </a:p>
          <a:p>
            <a:pPr lvl="1"/>
            <a:r>
              <a:rPr lang="en-US" sz="1600" dirty="0"/>
              <a:t>Computationally intensive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LISP (1958)</a:t>
            </a:r>
          </a:p>
          <a:p>
            <a:pPr lvl="1"/>
            <a:r>
              <a:rPr lang="en-US" sz="1600" dirty="0"/>
              <a:t>John McCarthy (MIT)</a:t>
            </a:r>
          </a:p>
          <a:p>
            <a:pPr lvl="1"/>
            <a:r>
              <a:rPr lang="en-US" sz="1600" dirty="0"/>
              <a:t>Recursion and list-processing</a:t>
            </a:r>
          </a:p>
          <a:p>
            <a:pPr lvl="1"/>
            <a:r>
              <a:rPr lang="en-US" sz="1600" dirty="0"/>
              <a:t>Artificial </a:t>
            </a:r>
            <a:r>
              <a:rPr lang="en-US" sz="1600" dirty="0" smtClean="0"/>
              <a:t>intelligence</a:t>
            </a:r>
            <a:endParaRPr lang="en-US" sz="1600" dirty="0"/>
          </a:p>
          <a:p>
            <a:r>
              <a:rPr lang="en-US" sz="1800" b="1" dirty="0" smtClean="0">
                <a:solidFill>
                  <a:schemeClr val="accent3"/>
                </a:solidFill>
              </a:rPr>
              <a:t>COBOL (1959)</a:t>
            </a:r>
          </a:p>
          <a:p>
            <a:pPr lvl="1"/>
            <a:r>
              <a:rPr lang="en-US" sz="1600" dirty="0" smtClean="0"/>
              <a:t>Common Business Oriented Language</a:t>
            </a:r>
          </a:p>
          <a:p>
            <a:pPr lvl="1"/>
            <a:r>
              <a:rPr lang="en-US" sz="1600" dirty="0" smtClean="0"/>
              <a:t>Primarily used in business, finance, and admin systems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319840" y="1562158"/>
            <a:ext cx="503396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1960s-1970s</a:t>
            </a:r>
            <a:endParaRPr lang="en-US" sz="2400" dirty="0" smtClean="0"/>
          </a:p>
          <a:p>
            <a:r>
              <a:rPr lang="en-US" sz="1800" b="1" dirty="0" smtClean="0">
                <a:solidFill>
                  <a:schemeClr val="accent3"/>
                </a:solidFill>
              </a:rPr>
              <a:t>BASIC </a:t>
            </a:r>
            <a:r>
              <a:rPr lang="en-US" sz="1800" b="1" dirty="0">
                <a:solidFill>
                  <a:schemeClr val="accent3"/>
                </a:solidFill>
              </a:rPr>
              <a:t>(1964)</a:t>
            </a:r>
          </a:p>
          <a:p>
            <a:pPr lvl="1"/>
            <a:r>
              <a:rPr lang="en-US" sz="1600" dirty="0"/>
              <a:t>John </a:t>
            </a:r>
            <a:r>
              <a:rPr lang="en-US" sz="1600" dirty="0" err="1"/>
              <a:t>Kemeny</a:t>
            </a:r>
            <a:r>
              <a:rPr lang="en-US" sz="1600" dirty="0"/>
              <a:t> and Thomas Kurtz (Dartmouth)</a:t>
            </a:r>
          </a:p>
          <a:p>
            <a:pPr lvl="1"/>
            <a:r>
              <a:rPr lang="en-US" sz="1600" dirty="0"/>
              <a:t>Beginner’s All-purpose Symbolic Instruction Code</a:t>
            </a:r>
          </a:p>
          <a:p>
            <a:pPr lvl="1"/>
            <a:r>
              <a:rPr lang="en-US" sz="1600" dirty="0"/>
              <a:t>Based on FORTRAN II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Pascal (1970)</a:t>
            </a:r>
          </a:p>
          <a:p>
            <a:pPr lvl="1"/>
            <a:r>
              <a:rPr lang="en-US" sz="1600" dirty="0" err="1"/>
              <a:t>Niklaus</a:t>
            </a:r>
            <a:r>
              <a:rPr lang="en-US" sz="1600" dirty="0"/>
              <a:t> Wirth </a:t>
            </a:r>
          </a:p>
          <a:p>
            <a:pPr lvl="1"/>
            <a:r>
              <a:rPr lang="en-US" sz="1600" dirty="0"/>
              <a:t>Developed to encourage good programming practices</a:t>
            </a:r>
          </a:p>
          <a:p>
            <a:pPr lvl="1"/>
            <a:r>
              <a:rPr lang="en-US" sz="1600" dirty="0"/>
              <a:t>Structured programming</a:t>
            </a:r>
          </a:p>
          <a:p>
            <a:pPr lvl="1"/>
            <a:r>
              <a:rPr lang="en-US" sz="1600" dirty="0"/>
              <a:t>Data </a:t>
            </a:r>
            <a:r>
              <a:rPr lang="en-US" sz="1600" dirty="0" smtClean="0"/>
              <a:t>Structuring</a:t>
            </a:r>
          </a:p>
          <a:p>
            <a:r>
              <a:rPr lang="en-US" sz="1800" b="1" dirty="0" smtClean="0">
                <a:solidFill>
                  <a:schemeClr val="accent3"/>
                </a:solidFill>
              </a:rPr>
              <a:t>C (1972)</a:t>
            </a:r>
          </a:p>
          <a:p>
            <a:pPr lvl="1"/>
            <a:r>
              <a:rPr lang="en-US" sz="1600" dirty="0" smtClean="0"/>
              <a:t>Dennis Ritchie (AT&amp;T Bell Labs)</a:t>
            </a:r>
          </a:p>
          <a:p>
            <a:pPr lvl="1"/>
            <a:r>
              <a:rPr lang="en-US" sz="1600" dirty="0" smtClean="0"/>
              <a:t>Developed to implement Unix OS</a:t>
            </a:r>
          </a:p>
          <a:p>
            <a:pPr lvl="1"/>
            <a:r>
              <a:rPr lang="en-US" sz="1600" dirty="0" smtClean="0"/>
              <a:t>One of the most widely used programming languages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045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Different than procedural programming</a:t>
            </a:r>
          </a:p>
          <a:p>
            <a:endParaRPr lang="en-US" dirty="0"/>
          </a:p>
          <a:p>
            <a:r>
              <a:rPr lang="en-US" dirty="0" smtClean="0"/>
              <a:t>Logical grouping / modularization</a:t>
            </a:r>
            <a:br>
              <a:rPr lang="en-US" dirty="0" smtClean="0"/>
            </a:br>
            <a:r>
              <a:rPr lang="en-US" dirty="0" smtClean="0"/>
              <a:t>of commands</a:t>
            </a:r>
          </a:p>
          <a:p>
            <a:endParaRPr lang="en-US" dirty="0"/>
          </a:p>
          <a:p>
            <a:r>
              <a:rPr lang="en-US" dirty="0" smtClean="0"/>
              <a:t>Allows for re-use</a:t>
            </a:r>
          </a:p>
          <a:p>
            <a:endParaRPr lang="en-US" dirty="0"/>
          </a:p>
          <a:p>
            <a:r>
              <a:rPr lang="en-US" dirty="0" err="1" smtClean="0"/>
              <a:t>Simula</a:t>
            </a:r>
            <a:r>
              <a:rPr lang="en-US" dirty="0" smtClean="0"/>
              <a:t> (1960s)</a:t>
            </a:r>
          </a:p>
          <a:p>
            <a:r>
              <a:rPr lang="en-US" dirty="0" smtClean="0"/>
              <a:t>Smalltalk (1970s)</a:t>
            </a:r>
          </a:p>
          <a:p>
            <a:r>
              <a:rPr lang="en-US" dirty="0" smtClean="0"/>
              <a:t>C++ (1983)</a:t>
            </a:r>
            <a:endParaRPr lang="en-US" dirty="0"/>
          </a:p>
          <a:p>
            <a:r>
              <a:rPr lang="en-US" dirty="0" smtClean="0"/>
              <a:t>Java (1995)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409" y="1825625"/>
            <a:ext cx="48348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4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InterWebNets</a:t>
            </a:r>
            <a:endParaRPr lang="en-US" dirty="0"/>
          </a:p>
        </p:txBody>
      </p:sp>
      <p:pic>
        <p:nvPicPr>
          <p:cNvPr id="4" name="Picture 3" descr="20150828180844-internet-satellite-data-sp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52" y="1954043"/>
            <a:ext cx="5764397" cy="32398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691" y="1954043"/>
            <a:ext cx="5144565" cy="3696450"/>
          </a:xfrm>
        </p:spPr>
        <p:txBody>
          <a:bodyPr>
            <a:normAutofit/>
          </a:bodyPr>
          <a:lstStyle/>
          <a:p>
            <a:r>
              <a:rPr lang="en-US" dirty="0" smtClean="0"/>
              <a:t>World Wide Web + Internet</a:t>
            </a:r>
          </a:p>
          <a:p>
            <a:r>
              <a:rPr lang="en-US" dirty="0" smtClean="0"/>
              <a:t>The Internet is a massive network of networks. </a:t>
            </a:r>
          </a:p>
          <a:p>
            <a:r>
              <a:rPr lang="en-US" dirty="0" smtClean="0"/>
              <a:t>The World Wide Web (WWW) is a way of accessing information over the medium of internet.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79055" y="5236692"/>
            <a:ext cx="57561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https://</a:t>
            </a:r>
            <a:r>
              <a:rPr lang="en-US" sz="1000" dirty="0" err="1"/>
              <a:t>assets.entrepreneur.com</a:t>
            </a:r>
            <a:r>
              <a:rPr lang="en-US" sz="1000" dirty="0"/>
              <a:t>/content/16x9/822/20150828180844-internet-satellite-data-space.jpeg</a:t>
            </a:r>
          </a:p>
        </p:txBody>
      </p:sp>
    </p:spTree>
    <p:extLst>
      <p:ext uri="{BB962C8B-B14F-4D97-AF65-F5344CB8AC3E}">
        <p14:creationId xmlns:p14="http://schemas.microsoft.com/office/powerpoint/2010/main" val="1829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6568" y="1825625"/>
            <a:ext cx="6157741" cy="2326631"/>
          </a:xfrm>
        </p:spPr>
        <p:txBody>
          <a:bodyPr/>
          <a:lstStyle/>
          <a:p>
            <a:r>
              <a:rPr lang="en-US" dirty="0" smtClean="0"/>
              <a:t>HTTP - </a:t>
            </a:r>
            <a:r>
              <a:rPr lang="en-US" dirty="0"/>
              <a:t>Hypertext Transfer Protocol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http_2_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17" y="2388714"/>
            <a:ext cx="2192269" cy="1535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6567" y="4152256"/>
            <a:ext cx="6157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New languages and </a:t>
            </a:r>
            <a:r>
              <a:rPr lang="en-US" sz="2800" dirty="0" smtClean="0"/>
              <a:t>markup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 descr="147949-3gWzaQ13810563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0" y="4849429"/>
            <a:ext cx="3200297" cy="16242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79039" y="6468511"/>
            <a:ext cx="55690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www.makemoneyonlinetrue.com</a:t>
            </a:r>
            <a:r>
              <a:rPr lang="en-US" sz="1000" dirty="0"/>
              <a:t>/</a:t>
            </a:r>
            <a:r>
              <a:rPr lang="en-US" sz="1000" dirty="0" err="1"/>
              <a:t>wp</a:t>
            </a:r>
            <a:r>
              <a:rPr lang="en-US" sz="1000" dirty="0"/>
              <a:t>-content/uploads/2016/12/147949-3gWzaQ1381056341.jpg</a:t>
            </a:r>
          </a:p>
        </p:txBody>
      </p:sp>
    </p:spTree>
    <p:extLst>
      <p:ext uri="{BB962C8B-B14F-4D97-AF65-F5344CB8AC3E}">
        <p14:creationId xmlns:p14="http://schemas.microsoft.com/office/powerpoint/2010/main" val="335913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852469" y="558549"/>
            <a:ext cx="10515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Static vs. </a:t>
            </a:r>
            <a:r>
              <a:rPr lang="en-US" sz="6000" dirty="0" smtClean="0"/>
              <a:t>Dynamic</a:t>
            </a:r>
            <a:endParaRPr lang="en-US" sz="6000" dirty="0"/>
          </a:p>
        </p:txBody>
      </p:sp>
      <p:pic>
        <p:nvPicPr>
          <p:cNvPr id="8" name="Picture 7" descr="featured0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95" y="1767321"/>
            <a:ext cx="8537244" cy="4685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80025" y="6478089"/>
            <a:ext cx="85372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http://i2.wp.com/</a:t>
            </a:r>
            <a:r>
              <a:rPr lang="en-US" sz="1000" dirty="0" err="1"/>
              <a:t>blog.digitaltutors.com</a:t>
            </a:r>
            <a:r>
              <a:rPr lang="en-US" sz="1000" dirty="0"/>
              <a:t>/</a:t>
            </a:r>
            <a:r>
              <a:rPr lang="en-US" sz="1000" dirty="0" err="1"/>
              <a:t>wp</a:t>
            </a:r>
            <a:r>
              <a:rPr lang="en-US" sz="1000" dirty="0"/>
              <a:t>-content/uploads/2014/08/featured023.jpg?w=820</a:t>
            </a:r>
          </a:p>
        </p:txBody>
      </p:sp>
    </p:spTree>
    <p:extLst>
      <p:ext uri="{BB962C8B-B14F-4D97-AF65-F5344CB8AC3E}">
        <p14:creationId xmlns:p14="http://schemas.microsoft.com/office/powerpoint/2010/main" val="2090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3789" y="2604053"/>
            <a:ext cx="10137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“There are only 10 kinds of people in the world: those who understand binary and those who don’t.”</a:t>
            </a:r>
          </a:p>
          <a:p>
            <a:pPr algn="r"/>
            <a:r>
              <a:rPr lang="en-US" sz="3600" dirty="0" smtClean="0"/>
              <a:t>~ anonymous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097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ADA (1980)</a:t>
            </a:r>
          </a:p>
          <a:p>
            <a:pPr lvl="1"/>
            <a:r>
              <a:rPr lang="en-US" dirty="0" smtClean="0"/>
              <a:t>US Department of Defense and UK Ministry of </a:t>
            </a:r>
            <a:r>
              <a:rPr lang="en-US" dirty="0" err="1" smtClean="0"/>
              <a:t>Defence</a:t>
            </a:r>
            <a:endParaRPr lang="en-US" dirty="0" smtClean="0"/>
          </a:p>
          <a:p>
            <a:pPr lvl="1"/>
            <a:r>
              <a:rPr lang="en-US" dirty="0" smtClean="0"/>
              <a:t>Wanted standardized language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Objective-C (1983)</a:t>
            </a:r>
          </a:p>
          <a:p>
            <a:pPr lvl="1"/>
            <a:r>
              <a:rPr lang="en-US" dirty="0" smtClean="0"/>
              <a:t>Apple programming OSX and iOS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PERL (1987)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Python (1991)</a:t>
            </a:r>
          </a:p>
          <a:p>
            <a:pPr lvl="1"/>
            <a:r>
              <a:rPr lang="en-US" dirty="0" smtClean="0"/>
              <a:t>Official language of Raspberry Pi</a:t>
            </a:r>
          </a:p>
          <a:p>
            <a:r>
              <a:rPr lang="en-US" b="1" dirty="0">
                <a:solidFill>
                  <a:schemeClr val="accent3"/>
                </a:solidFill>
              </a:rPr>
              <a:t>Ruby (1993)</a:t>
            </a:r>
          </a:p>
          <a:p>
            <a:pPr lvl="1"/>
            <a:r>
              <a:rPr lang="en-US" dirty="0"/>
              <a:t>Web application development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Java (1995)</a:t>
            </a:r>
          </a:p>
          <a:p>
            <a:pPr lvl="1"/>
            <a:r>
              <a:rPr lang="en-US" dirty="0" smtClean="0"/>
              <a:t>Android development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PHP (1995)</a:t>
            </a:r>
          </a:p>
          <a:p>
            <a:pPr lvl="1"/>
            <a:r>
              <a:rPr lang="en-US" dirty="0" smtClean="0"/>
              <a:t>WordPress, Drupal</a:t>
            </a:r>
          </a:p>
          <a:p>
            <a:pPr lvl="1"/>
            <a:r>
              <a:rPr lang="en-US" dirty="0" smtClean="0"/>
              <a:t>&gt;81% of all websites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JavaScript (1995)</a:t>
            </a:r>
          </a:p>
          <a:p>
            <a:pPr lvl="1"/>
            <a:r>
              <a:rPr lang="en-US" dirty="0" smtClean="0"/>
              <a:t>Dynamic web pages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C# (2000)</a:t>
            </a:r>
            <a:endParaRPr lang="en-US" b="1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Dynamic web </a:t>
            </a:r>
            <a:r>
              <a:rPr lang="en-US" dirty="0" smtClean="0"/>
              <a:t>pages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Elixir (2012)</a:t>
            </a:r>
            <a:endParaRPr lang="en-US" b="1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Dynamic web pages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17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500">
        <p15:prstTrans prst="curtains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 b="5295"/>
          <a:stretch/>
        </p:blipFill>
        <p:spPr>
          <a:xfrm>
            <a:off x="1" y="0"/>
            <a:ext cx="12184709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84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crush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llectual+property_m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7" y="0"/>
            <a:ext cx="1032734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5293" y="6558352"/>
            <a:ext cx="7896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3366FF"/>
                </a:solidFill>
              </a:rPr>
              <a:t>http://cms.ipressroom.com.s3.amazonaws.com/173/files/20147/53e26cc26eafb5045a000080_Intellectual+property/</a:t>
            </a:r>
            <a:r>
              <a:rPr lang="en-US" sz="1000" dirty="0" err="1">
                <a:solidFill>
                  <a:srgbClr val="3366FF"/>
                </a:solidFill>
              </a:rPr>
              <a:t>Intellectual+property_mid.jpg</a:t>
            </a:r>
            <a:endParaRPr lang="en-US" sz="10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Copyrights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Protects a particular expression of an idea</a:t>
            </a:r>
          </a:p>
          <a:p>
            <a:endParaRPr lang="en-US" dirty="0"/>
          </a:p>
          <a:p>
            <a:r>
              <a:rPr lang="en-US" dirty="0" smtClean="0"/>
              <a:t>Automatically available once idea is created and physically stored</a:t>
            </a:r>
          </a:p>
          <a:p>
            <a:endParaRPr lang="en-US" dirty="0"/>
          </a:p>
          <a:p>
            <a:r>
              <a:rPr lang="en-US" dirty="0" smtClean="0"/>
              <a:t>Protects against others making copies of images, code,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AEAAQAAAAAAAAZ2AAAAJGM4MGIxYTM5LWVlMjYtNDYyMS1hZWUyLTk2MTAyZTA0ZmE1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0" y="0"/>
            <a:ext cx="11858437" cy="6899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0330" y="6615427"/>
            <a:ext cx="8581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https://</a:t>
            </a:r>
            <a:r>
              <a:rPr lang="en-US" sz="1000" dirty="0" err="1">
                <a:solidFill>
                  <a:srgbClr val="FF0000"/>
                </a:solidFill>
              </a:rPr>
              <a:t>media.licdn.com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rgbClr val="FF0000"/>
                </a:solidFill>
              </a:rPr>
              <a:t>mpr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rgbClr val="FF0000"/>
                </a:solidFill>
              </a:rPr>
              <a:t>mpr</a:t>
            </a:r>
            <a:r>
              <a:rPr lang="en-US" sz="1000" dirty="0">
                <a:solidFill>
                  <a:srgbClr val="FF0000"/>
                </a:solidFill>
              </a:rPr>
              <a:t>/shrinknp_800_800/AAEAAQAAAAAAAAZ2AAAAJGM4MGIxYTM5LWVlMjYtNDYyMS1hZWUyLTk2MTAyZTA0ZmE1NA.png</a:t>
            </a:r>
          </a:p>
        </p:txBody>
      </p:sp>
    </p:spTree>
    <p:extLst>
      <p:ext uri="{BB962C8B-B14F-4D97-AF65-F5344CB8AC3E}">
        <p14:creationId xmlns:p14="http://schemas.microsoft.com/office/powerpoint/2010/main" val="388037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Protects useful and innovative:</a:t>
            </a:r>
          </a:p>
          <a:p>
            <a:pPr lvl="1"/>
            <a:r>
              <a:rPr lang="en-US" dirty="0" smtClean="0"/>
              <a:t>Processes or methods</a:t>
            </a:r>
          </a:p>
          <a:p>
            <a:pPr lvl="1"/>
            <a:r>
              <a:rPr lang="en-US" dirty="0" smtClean="0"/>
              <a:t>Machines</a:t>
            </a:r>
          </a:p>
          <a:p>
            <a:pPr lvl="1"/>
            <a:r>
              <a:rPr lang="en-US" dirty="0" smtClean="0"/>
              <a:t>Manufactured items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 automatic. Must be applied for with the US Patent and Trademark office</a:t>
            </a:r>
          </a:p>
          <a:p>
            <a:endParaRPr lang="en-US" dirty="0"/>
          </a:p>
          <a:p>
            <a:r>
              <a:rPr lang="en-US" dirty="0" smtClean="0"/>
              <a:t>Lengthy process; often requires services of a patent attorney or agent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6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Secrets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490" y="1825625"/>
            <a:ext cx="6024662" cy="4351338"/>
          </a:xfrm>
        </p:spPr>
        <p:txBody>
          <a:bodyPr/>
          <a:lstStyle/>
          <a:p>
            <a:r>
              <a:rPr lang="en-US" dirty="0" smtClean="0"/>
              <a:t>Protects commercially valuable information</a:t>
            </a:r>
          </a:p>
          <a:p>
            <a:endParaRPr lang="en-US" dirty="0"/>
          </a:p>
          <a:p>
            <a:r>
              <a:rPr lang="en-US" dirty="0" smtClean="0"/>
              <a:t>Owner has taken strong measures to maintain secrecy</a:t>
            </a:r>
          </a:p>
          <a:p>
            <a:endParaRPr lang="en-US" dirty="0"/>
          </a:p>
          <a:p>
            <a:r>
              <a:rPr lang="en-US" dirty="0" smtClean="0"/>
              <a:t>Does not protect against the use if developed independently or if information was acquired legitimately</a:t>
            </a:r>
          </a:p>
        </p:txBody>
      </p:sp>
      <p:pic>
        <p:nvPicPr>
          <p:cNvPr id="4" name="Picture 3" descr="trade-secrets-p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22" y="1150426"/>
            <a:ext cx="4837022" cy="4637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6122" y="5787825"/>
            <a:ext cx="48370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teganblackburn.com</a:t>
            </a:r>
            <a:r>
              <a:rPr lang="en-US" sz="1100" dirty="0"/>
              <a:t>/</a:t>
            </a:r>
            <a:r>
              <a:rPr lang="en-US" sz="1100" dirty="0" err="1"/>
              <a:t>wp</a:t>
            </a:r>
            <a:r>
              <a:rPr lang="en-US" sz="1100" dirty="0"/>
              <a:t>-content/uploads/2016/10/trade-secrets-</a:t>
            </a:r>
            <a:r>
              <a:rPr lang="en-US" sz="1100" dirty="0" err="1"/>
              <a:t>pic.png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689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Differences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91900" y="2025391"/>
            <a:ext cx="406003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6"/>
                </a:solidFill>
              </a:rPr>
              <a:t>OPEN SOURCE</a:t>
            </a:r>
          </a:p>
          <a:p>
            <a:r>
              <a:rPr lang="en-US" sz="2000" dirty="0" smtClean="0"/>
              <a:t>Source code:</a:t>
            </a:r>
          </a:p>
          <a:p>
            <a:pPr lvl="1"/>
            <a:r>
              <a:rPr lang="en-US" sz="1800" dirty="0" smtClean="0"/>
              <a:t>Available to public</a:t>
            </a:r>
          </a:p>
          <a:p>
            <a:pPr lvl="1"/>
            <a:r>
              <a:rPr lang="en-US" sz="1800" dirty="0" smtClean="0"/>
              <a:t>Modifiable</a:t>
            </a:r>
          </a:p>
          <a:p>
            <a:pPr lvl="1"/>
            <a:r>
              <a:rPr lang="en-US" sz="1800" dirty="0" smtClean="0"/>
              <a:t>May be redistributed</a:t>
            </a:r>
          </a:p>
          <a:p>
            <a:r>
              <a:rPr lang="en-US" sz="2000" dirty="0" smtClean="0"/>
              <a:t>Community of developers</a:t>
            </a:r>
          </a:p>
          <a:p>
            <a:r>
              <a:rPr lang="en-US" sz="2000" dirty="0" smtClean="0"/>
              <a:t>Free</a:t>
            </a:r>
          </a:p>
          <a:p>
            <a:r>
              <a:rPr lang="en-US" sz="2000" dirty="0" smtClean="0"/>
              <a:t>Support can be community based or paid</a:t>
            </a:r>
          </a:p>
          <a:p>
            <a:r>
              <a:rPr lang="en-US" sz="2000" dirty="0" smtClean="0">
                <a:hlinkClick r:id="rId2"/>
              </a:rPr>
              <a:t>Open Source Initiative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</a:t>
            </a:r>
            <a:r>
              <a:rPr lang="en-US" sz="2000" dirty="0" err="1" smtClean="0"/>
              <a:t>opensource.org</a:t>
            </a:r>
            <a:r>
              <a:rPr lang="en-US" sz="2000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76480" y="2025391"/>
            <a:ext cx="503396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FREEWARE</a:t>
            </a:r>
          </a:p>
          <a:p>
            <a:r>
              <a:rPr lang="en-US" dirty="0" smtClean="0"/>
              <a:t>Free</a:t>
            </a:r>
          </a:p>
          <a:p>
            <a:r>
              <a:rPr lang="en-US" dirty="0" smtClean="0"/>
              <a:t>Developer chooses free distribution</a:t>
            </a:r>
          </a:p>
          <a:p>
            <a:r>
              <a:rPr lang="en-US" dirty="0" smtClean="0"/>
              <a:t>Source code not available</a:t>
            </a:r>
          </a:p>
          <a:p>
            <a:r>
              <a:rPr lang="en-US" dirty="0" smtClean="0"/>
              <a:t>Distribution from developer site only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SHAREWARE</a:t>
            </a:r>
          </a:p>
          <a:p>
            <a:r>
              <a:rPr lang="en-US" dirty="0" smtClean="0"/>
              <a:t>Free for limited/trial period</a:t>
            </a:r>
          </a:p>
          <a:p>
            <a:r>
              <a:rPr lang="en-US" dirty="0" smtClean="0"/>
              <a:t>Developer owns rights</a:t>
            </a:r>
          </a:p>
          <a:p>
            <a:r>
              <a:rPr lang="en-US" dirty="0" smtClean="0"/>
              <a:t>Source code not available</a:t>
            </a:r>
          </a:p>
          <a:p>
            <a:r>
              <a:rPr lang="en-US" dirty="0" smtClean="0"/>
              <a:t>No collaborative community</a:t>
            </a:r>
          </a:p>
          <a:p>
            <a:r>
              <a:rPr lang="en-US" dirty="0" smtClean="0"/>
              <a:t>Payment often required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35" y="2025391"/>
            <a:ext cx="1866845" cy="20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663" y="2558764"/>
            <a:ext cx="6250295" cy="23212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Repetitive Stress Injury (RSI)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Eyestrain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044376" y="6611779"/>
            <a:ext cx="8108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http://img1.joyreactor.com/</a:t>
            </a:r>
            <a:r>
              <a:rPr lang="en-US" sz="1000" dirty="0" err="1"/>
              <a:t>pics</a:t>
            </a:r>
            <a:r>
              <a:rPr lang="en-US" sz="1000" dirty="0"/>
              <a:t>/post/comics-dilbert-boss-dumb-574781.gif</a:t>
            </a:r>
          </a:p>
        </p:txBody>
      </p:sp>
      <p:pic>
        <p:nvPicPr>
          <p:cNvPr id="5" name="Picture 4" descr="comics-dilbert-boss-dumb-57478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77" y="3890065"/>
            <a:ext cx="8128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 Interpreter - 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69800"/>
            <a:ext cx="1084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program that reads Python programs and carries out their instructions; you need it before you can do any Python programming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Go To   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www.python.org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/downloads/</a:t>
            </a:r>
          </a:p>
        </p:txBody>
      </p:sp>
      <p:pic>
        <p:nvPicPr>
          <p:cNvPr id="7" name="Picture 6" descr="Screen Shot 2017-03-03 at 7.0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63" y="3191054"/>
            <a:ext cx="7158041" cy="35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16457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620778"/>
            <a:ext cx="52164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http://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</a:rPr>
              <a:t>www.visionoptique.com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</a:rPr>
              <a:t>wp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-content/uploads/sites/530/2015/12/vision-council-digital-eye-strain1.jpg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526" y="66042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https://s-media-cache-ak0.pinimg.com/originals/c4/0d/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</a:rPr>
              <a:t>ef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/c40def66ef2156bacf90c7ad53ee069a.jpg</a:t>
            </a:r>
          </a:p>
        </p:txBody>
      </p:sp>
    </p:spTree>
    <p:extLst>
      <p:ext uri="{BB962C8B-B14F-4D97-AF65-F5344CB8AC3E}">
        <p14:creationId xmlns:p14="http://schemas.microsoft.com/office/powerpoint/2010/main" val="4587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17" y="0"/>
            <a:ext cx="8721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7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320" y="1825625"/>
            <a:ext cx="3717557" cy="4351338"/>
          </a:xfrm>
        </p:spPr>
        <p:txBody>
          <a:bodyPr/>
          <a:lstStyle/>
          <a:p>
            <a:r>
              <a:rPr lang="en-US" dirty="0" smtClean="0"/>
              <a:t>Eye breaks</a:t>
            </a:r>
          </a:p>
          <a:p>
            <a:endParaRPr lang="en-US" dirty="0"/>
          </a:p>
          <a:p>
            <a:r>
              <a:rPr lang="en-US" dirty="0" smtClean="0"/>
              <a:t>Typing breaks</a:t>
            </a:r>
          </a:p>
          <a:p>
            <a:endParaRPr lang="en-US" dirty="0"/>
          </a:p>
          <a:p>
            <a:r>
              <a:rPr lang="en-US" dirty="0" smtClean="0"/>
              <a:t>Rest breaks</a:t>
            </a:r>
          </a:p>
          <a:p>
            <a:endParaRPr lang="en-US" dirty="0"/>
          </a:p>
          <a:p>
            <a:r>
              <a:rPr lang="en-US" dirty="0" smtClean="0"/>
              <a:t>Exercise breaks</a:t>
            </a:r>
            <a:endParaRPr lang="en-US" dirty="0"/>
          </a:p>
        </p:txBody>
      </p:sp>
      <p:pic>
        <p:nvPicPr>
          <p:cNvPr id="5" name="Picture 4" descr="50-ways-to-take-a-brea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97" y="365125"/>
            <a:ext cx="4999879" cy="6154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6938" y="6486162"/>
            <a:ext cx="51140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www.mirci.org</a:t>
            </a:r>
            <a:r>
              <a:rPr lang="en-US" sz="1000" dirty="0"/>
              <a:t>/</a:t>
            </a:r>
            <a:r>
              <a:rPr lang="en-US" sz="1000" dirty="0" err="1"/>
              <a:t>wp</a:t>
            </a:r>
            <a:r>
              <a:rPr lang="en-US" sz="1000" dirty="0"/>
              <a:t>-content/uploads/50-ways-to-take-a-break.jpg</a:t>
            </a:r>
          </a:p>
        </p:txBody>
      </p:sp>
    </p:spTree>
    <p:extLst>
      <p:ext uri="{BB962C8B-B14F-4D97-AF65-F5344CB8AC3E}">
        <p14:creationId xmlns:p14="http://schemas.microsoft.com/office/powerpoint/2010/main" val="151666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60399" y="4924410"/>
            <a:ext cx="11008139" cy="1641490"/>
          </a:xfrm>
        </p:spPr>
        <p:txBody>
          <a:bodyPr>
            <a:normAutofit/>
          </a:bodyPr>
          <a:lstStyle/>
          <a:p>
            <a:r>
              <a:rPr lang="en-US" sz="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55000"/>
                    </a:schemeClr>
                  </a:glow>
                </a:effectLst>
              </a:rPr>
              <a:t>Where is Programming Used?</a:t>
            </a:r>
            <a:endParaRPr lang="en-US" sz="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1">
                    <a:satMod val="175000"/>
                    <a:alpha val="5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5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Programmed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340" y="1825625"/>
            <a:ext cx="298978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Mobile Phones</a:t>
            </a:r>
          </a:p>
          <a:p>
            <a:endParaRPr lang="en-US" dirty="0"/>
          </a:p>
          <a:p>
            <a:r>
              <a:rPr lang="en-US" dirty="0" smtClean="0"/>
              <a:t>Tablets</a:t>
            </a:r>
          </a:p>
          <a:p>
            <a:endParaRPr lang="en-US" dirty="0"/>
          </a:p>
          <a:p>
            <a:r>
              <a:rPr lang="en-US" dirty="0" smtClean="0"/>
              <a:t>DVD / Blu-ray</a:t>
            </a:r>
          </a:p>
          <a:p>
            <a:endParaRPr lang="en-US" dirty="0"/>
          </a:p>
          <a:p>
            <a:r>
              <a:rPr lang="en-US" dirty="0" smtClean="0"/>
              <a:t>Game Consoles</a:t>
            </a:r>
          </a:p>
          <a:p>
            <a:endParaRPr lang="en-US" dirty="0"/>
          </a:p>
          <a:p>
            <a:r>
              <a:rPr lang="en-US" dirty="0" smtClean="0"/>
              <a:t>Alarm Clock</a:t>
            </a:r>
          </a:p>
          <a:p>
            <a:endParaRPr lang="en-US" dirty="0"/>
          </a:p>
          <a:p>
            <a:r>
              <a:rPr lang="en-US" dirty="0" smtClean="0"/>
              <a:t>TV / DVR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5660" y="1825625"/>
            <a:ext cx="3016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Cars</a:t>
            </a:r>
          </a:p>
          <a:p>
            <a:endParaRPr lang="en-US" dirty="0"/>
          </a:p>
          <a:p>
            <a:r>
              <a:rPr lang="en-US" dirty="0" smtClean="0"/>
              <a:t>Watch</a:t>
            </a:r>
          </a:p>
          <a:p>
            <a:endParaRPr lang="en-US" dirty="0"/>
          </a:p>
          <a:p>
            <a:r>
              <a:rPr lang="en-US" dirty="0" smtClean="0"/>
              <a:t>Fitness Trackers</a:t>
            </a:r>
          </a:p>
          <a:p>
            <a:endParaRPr lang="en-US" dirty="0"/>
          </a:p>
          <a:p>
            <a:r>
              <a:rPr lang="en-US" dirty="0" smtClean="0"/>
              <a:t>GPS</a:t>
            </a:r>
          </a:p>
          <a:p>
            <a:endParaRPr lang="en-US" dirty="0" smtClean="0"/>
          </a:p>
          <a:p>
            <a:r>
              <a:rPr lang="en-US" dirty="0" smtClean="0"/>
              <a:t>Coffee Pot</a:t>
            </a:r>
          </a:p>
          <a:p>
            <a:endParaRPr lang="en-US" dirty="0"/>
          </a:p>
          <a:p>
            <a:r>
              <a:rPr lang="en-US" dirty="0" smtClean="0"/>
              <a:t>Microwave</a:t>
            </a:r>
            <a:endParaRPr lang="en-US" dirty="0"/>
          </a:p>
        </p:txBody>
      </p:sp>
      <p:pic>
        <p:nvPicPr>
          <p:cNvPr id="5" name="Picture 4" descr="the-internet-of-th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26" y="1762033"/>
            <a:ext cx="6261904" cy="43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6748"/>
      </p:ext>
    </p:extLst>
  </p:cSld>
  <p:clrMapOvr>
    <a:masterClrMapping/>
  </p:clrMapOvr>
  <p:transition xmlns:p14="http://schemas.microsoft.com/office/powerpoint/2010/main" spd="slow">
    <p:comb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Applications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Retail</a:t>
            </a:r>
          </a:p>
          <a:p>
            <a:r>
              <a:rPr lang="en-US" dirty="0" smtClean="0"/>
              <a:t>Point-of-sale systems</a:t>
            </a:r>
          </a:p>
          <a:p>
            <a:r>
              <a:rPr lang="en-US" dirty="0" smtClean="0"/>
              <a:t>Receipt printers</a:t>
            </a:r>
          </a:p>
          <a:p>
            <a:r>
              <a:rPr lang="en-US" dirty="0" smtClean="0"/>
              <a:t>Card readers</a:t>
            </a:r>
          </a:p>
          <a:p>
            <a:r>
              <a:rPr lang="en-US" dirty="0" smtClean="0"/>
              <a:t>Cash drawers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Warehouses</a:t>
            </a:r>
          </a:p>
          <a:p>
            <a:r>
              <a:rPr lang="en-US" dirty="0" smtClean="0"/>
              <a:t>Inventory control</a:t>
            </a:r>
          </a:p>
          <a:p>
            <a:r>
              <a:rPr lang="en-US" dirty="0" smtClean="0"/>
              <a:t>Temperature control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Accounting</a:t>
            </a:r>
          </a:p>
          <a:p>
            <a:r>
              <a:rPr lang="en-US" dirty="0"/>
              <a:t>Accounting systems to track money</a:t>
            </a:r>
          </a:p>
          <a:p>
            <a:r>
              <a:rPr lang="en-US" dirty="0"/>
              <a:t>May be integrated with point-of-sale and inventory systems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Administrative</a:t>
            </a:r>
          </a:p>
          <a:p>
            <a:r>
              <a:rPr lang="en-US" dirty="0"/>
              <a:t>Communication  systems</a:t>
            </a:r>
          </a:p>
          <a:p>
            <a:r>
              <a:rPr lang="en-US" dirty="0"/>
              <a:t>Word processing</a:t>
            </a:r>
          </a:p>
          <a:p>
            <a:r>
              <a:rPr lang="en-US" dirty="0"/>
              <a:t>Spreadsheet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91" y="1825625"/>
            <a:ext cx="727774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Programmable Logic Controller (PLC)</a:t>
            </a:r>
          </a:p>
          <a:p>
            <a:r>
              <a:rPr lang="en-US" dirty="0" smtClean="0"/>
              <a:t>Designed specifically to control machines</a:t>
            </a:r>
          </a:p>
          <a:p>
            <a:r>
              <a:rPr lang="en-US" dirty="0" smtClean="0"/>
              <a:t>Machines themselves are not programmed</a:t>
            </a:r>
          </a:p>
          <a:p>
            <a:r>
              <a:rPr lang="en-US" dirty="0" smtClean="0"/>
              <a:t>Can be programmed to do the same task over and over again</a:t>
            </a:r>
          </a:p>
          <a:p>
            <a:r>
              <a:rPr lang="en-US" dirty="0" smtClean="0"/>
              <a:t>Durable</a:t>
            </a:r>
          </a:p>
          <a:p>
            <a:r>
              <a:rPr lang="en-US" dirty="0" smtClean="0"/>
              <a:t>Work in wide temperature ranges</a:t>
            </a:r>
          </a:p>
          <a:p>
            <a:r>
              <a:rPr lang="en-US" dirty="0" smtClean="0"/>
              <a:t>Work in harsh conditions</a:t>
            </a:r>
            <a:endParaRPr lang="en-US" dirty="0"/>
          </a:p>
        </p:txBody>
      </p:sp>
      <p:pic>
        <p:nvPicPr>
          <p:cNvPr id="4" name="Picture 3" descr="4d4518f29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99" y="1825625"/>
            <a:ext cx="4624193" cy="3468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48468" y="5293770"/>
            <a:ext cx="32383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www.leventparali.com.tr</a:t>
            </a:r>
            <a:r>
              <a:rPr lang="en-US" sz="1000" dirty="0"/>
              <a:t>/files/page/4d4518f294.jpg</a:t>
            </a:r>
          </a:p>
        </p:txBody>
      </p:sp>
    </p:spTree>
    <p:extLst>
      <p:ext uri="{BB962C8B-B14F-4D97-AF65-F5344CB8AC3E}">
        <p14:creationId xmlns:p14="http://schemas.microsoft.com/office/powerpoint/2010/main" val="19208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PLCs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365" y="1825625"/>
            <a:ext cx="759901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Factories were controlled by relays; on or off</a:t>
            </a:r>
          </a:p>
          <a:p>
            <a:pPr lvl="1"/>
            <a:r>
              <a:rPr lang="en-US" dirty="0" smtClean="0"/>
              <a:t>Lights</a:t>
            </a:r>
          </a:p>
          <a:p>
            <a:pPr lvl="1"/>
            <a:r>
              <a:rPr lang="en-US" dirty="0" smtClean="0"/>
              <a:t>Conveyor Belts</a:t>
            </a:r>
          </a:p>
          <a:p>
            <a:pPr lvl="1"/>
            <a:r>
              <a:rPr lang="en-US" dirty="0" smtClean="0"/>
              <a:t>Fans</a:t>
            </a:r>
          </a:p>
          <a:p>
            <a:pPr lvl="1"/>
            <a:r>
              <a:rPr lang="en-US" dirty="0" smtClean="0"/>
              <a:t>Ovens</a:t>
            </a:r>
          </a:p>
          <a:p>
            <a:r>
              <a:rPr lang="en-US" dirty="0" smtClean="0"/>
              <a:t>Hundreds and thousands may be used</a:t>
            </a:r>
          </a:p>
          <a:p>
            <a:r>
              <a:rPr lang="en-US" dirty="0" smtClean="0"/>
              <a:t>Cabinets full of relays and wires</a:t>
            </a:r>
          </a:p>
          <a:p>
            <a:r>
              <a:rPr lang="en-US" dirty="0" smtClean="0"/>
              <a:t>Bulky and hard to fix</a:t>
            </a:r>
          </a:p>
          <a:p>
            <a:r>
              <a:rPr lang="en-US" dirty="0" smtClean="0"/>
              <a:t>Changing process was hard; required re-wiring</a:t>
            </a:r>
          </a:p>
          <a:p>
            <a:r>
              <a:rPr lang="en-US" dirty="0" smtClean="0"/>
              <a:t>Modular Digital Controller (MODICON; late 1960s)</a:t>
            </a:r>
          </a:p>
          <a:p>
            <a:pPr lvl="1"/>
            <a:r>
              <a:rPr lang="en-US" dirty="0" smtClean="0"/>
              <a:t>Simple computer; replaced relays</a:t>
            </a:r>
            <a:endParaRPr lang="en-US" dirty="0"/>
          </a:p>
        </p:txBody>
      </p:sp>
      <p:pic>
        <p:nvPicPr>
          <p:cNvPr id="4" name="Picture 3" descr="does-it-make-sense-to-use-a-plc-for-lighting-control-in-line-1.ash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40" y="1669106"/>
            <a:ext cx="4980994" cy="35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PLCs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22412" cy="2897388"/>
          </a:xfrm>
        </p:spPr>
        <p:txBody>
          <a:bodyPr/>
          <a:lstStyle/>
          <a:p>
            <a:r>
              <a:rPr lang="en-US" dirty="0" smtClean="0"/>
              <a:t>Different than other kinds of programming </a:t>
            </a:r>
          </a:p>
          <a:p>
            <a:r>
              <a:rPr lang="en-US" dirty="0" smtClean="0"/>
              <a:t>Several ways to be programmed</a:t>
            </a:r>
          </a:p>
          <a:p>
            <a:r>
              <a:rPr lang="en-US" dirty="0" smtClean="0"/>
              <a:t>Ladder Logic – most popular</a:t>
            </a:r>
          </a:p>
          <a:p>
            <a:r>
              <a:rPr lang="en-US" dirty="0" smtClean="0"/>
              <a:t>Resembles a relay wiring diagram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89271" y="5802424"/>
            <a:ext cx="380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True  </a:t>
            </a:r>
            <a:r>
              <a:rPr lang="en-US" dirty="0"/>
              <a:t>= </a:t>
            </a:r>
            <a:r>
              <a:rPr lang="en-US" dirty="0" smtClean="0"/>
              <a:t>1  = </a:t>
            </a:r>
            <a:r>
              <a:rPr lang="en-US" dirty="0"/>
              <a:t>input energized.</a:t>
            </a:r>
          </a:p>
          <a:p>
            <a:r>
              <a:rPr lang="en-US" dirty="0"/>
              <a:t>False </a:t>
            </a:r>
            <a:r>
              <a:rPr lang="en-US" dirty="0" smtClean="0"/>
              <a:t>= </a:t>
            </a:r>
            <a:r>
              <a:rPr lang="en-US" dirty="0"/>
              <a:t>0 = input NOT energized.</a:t>
            </a:r>
          </a:p>
        </p:txBody>
      </p:sp>
      <p:pic>
        <p:nvPicPr>
          <p:cNvPr id="6" name="Picture 5" descr="PLC-Ladder-Logic-Change-Name-1030x978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565" y="1825625"/>
            <a:ext cx="4868941" cy="46231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60612" y="6463721"/>
            <a:ext cx="54459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http://</a:t>
            </a:r>
            <a:r>
              <a:rPr lang="en-US" sz="900" dirty="0" err="1"/>
              <a:t>www.clxengineering.com</a:t>
            </a:r>
            <a:r>
              <a:rPr lang="en-US" sz="900" dirty="0"/>
              <a:t>/</a:t>
            </a:r>
            <a:r>
              <a:rPr lang="en-US" sz="900" dirty="0" err="1"/>
              <a:t>wp</a:t>
            </a:r>
            <a:r>
              <a:rPr lang="en-US" sz="900" dirty="0"/>
              <a:t>-content/uploads/2014/10/PLC-Ladder-Logic-Change-Name-1030x978.gif</a:t>
            </a:r>
          </a:p>
        </p:txBody>
      </p:sp>
    </p:spTree>
    <p:extLst>
      <p:ext uri="{BB962C8B-B14F-4D97-AF65-F5344CB8AC3E}">
        <p14:creationId xmlns:p14="http://schemas.microsoft.com/office/powerpoint/2010/main" val="43779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Installer</a:t>
            </a:r>
            <a:endParaRPr lang="en-US" dirty="0"/>
          </a:p>
        </p:txBody>
      </p:sp>
      <p:pic>
        <p:nvPicPr>
          <p:cNvPr id="5" name="Picture 4" descr="Screen Shot 2017-03-03 at 7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897037"/>
            <a:ext cx="7528748" cy="4627866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1062710" y="3420901"/>
            <a:ext cx="2760452" cy="660856"/>
          </a:xfrm>
          <a:prstGeom prst="striped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574800" y="1655755"/>
            <a:ext cx="9042400" cy="35464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  <a:t>Where else</a:t>
            </a:r>
            <a:br>
              <a:rPr lang="en-US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</a:br>
            <a:r>
              <a:rPr lang="en-US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  <a:t>can we use Programming?</a:t>
            </a:r>
            <a:endParaRPr lang="en-US" sz="8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3">
                    <a:satMod val="175000"/>
                    <a:alpha val="5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9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16" y="0"/>
            <a:ext cx="6032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56263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1574800" y="1655755"/>
            <a:ext cx="9042400" cy="35464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  <a:t>Programming</a:t>
            </a:r>
            <a:br>
              <a:rPr lang="en-US" sz="88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</a:br>
            <a:r>
              <a:rPr lang="en-US" sz="88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  <a:t>for the</a:t>
            </a:r>
            <a:br>
              <a:rPr lang="en-US" sz="88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</a:br>
            <a:r>
              <a:rPr lang="en-US" sz="88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  <a:t>Internet</a:t>
            </a:r>
            <a:endParaRPr lang="en-US" sz="88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54000">
                  <a:schemeClr val="accent1">
                    <a:satMod val="175000"/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47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703" y="1669773"/>
            <a:ext cx="8034594" cy="4847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57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954" y="1490870"/>
            <a:ext cx="9044093" cy="53074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771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Query Language (SQL)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Data Definition Language (DDL)</a:t>
            </a:r>
          </a:p>
          <a:p>
            <a:r>
              <a:rPr lang="en-US" dirty="0" smtClean="0"/>
              <a:t>Definition of database structure</a:t>
            </a:r>
          </a:p>
          <a:p>
            <a:r>
              <a:rPr lang="en-US" dirty="0" smtClean="0"/>
              <a:t>Data access control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Data Manipulation Language (DML)</a:t>
            </a:r>
          </a:p>
          <a:p>
            <a:r>
              <a:rPr lang="en-US" dirty="0" smtClean="0"/>
              <a:t>Query language to create, read, update, and delete (CRUD)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SELECT 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INSERT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UPDATE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412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Systems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1" y="2525249"/>
            <a:ext cx="2401093" cy="2881312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43" y="1677592"/>
            <a:ext cx="3352799" cy="1400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382" y="2736850"/>
            <a:ext cx="3357418" cy="245811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961" y="3732949"/>
            <a:ext cx="2870562" cy="24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57" y="0"/>
            <a:ext cx="587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Programs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8350" y="2213457"/>
            <a:ext cx="5130800" cy="1373481"/>
            <a:chOff x="768350" y="2155011"/>
            <a:chExt cx="5130800" cy="1373481"/>
          </a:xfrm>
        </p:grpSpPr>
        <p:sp>
          <p:nvSpPr>
            <p:cNvPr id="5" name="Rounded Rectangle 4"/>
            <p:cNvSpPr/>
            <p:nvPr/>
          </p:nvSpPr>
          <p:spPr>
            <a:xfrm>
              <a:off x="768350" y="2155011"/>
              <a:ext cx="5130800" cy="1373481"/>
            </a:xfrm>
            <a:prstGeom prst="roundRect">
              <a:avLst/>
            </a:prstGeom>
            <a:ln w="762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2256611"/>
              <a:ext cx="4292600" cy="1271881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7188200" y="2111800"/>
            <a:ext cx="4165600" cy="1549457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mages_products_multipath_ruby-logo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93" y="2213457"/>
            <a:ext cx="2971800" cy="14478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761020" y="4190067"/>
            <a:ext cx="3899654" cy="1373481"/>
          </a:xfrm>
          <a:prstGeom prst="roundRect">
            <a:avLst/>
          </a:prstGeom>
          <a:ln w="76200">
            <a:solidFill>
              <a:srgbClr val="66006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ogo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01" y="4262451"/>
            <a:ext cx="2882900" cy="12065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197590" y="4190067"/>
            <a:ext cx="2968177" cy="1373481"/>
          </a:xfrm>
          <a:prstGeom prst="roundRect">
            <a:avLst/>
          </a:prstGeom>
          <a:ln w="76200">
            <a:solidFill>
              <a:srgbClr val="000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52" y="4052372"/>
            <a:ext cx="2488725" cy="16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60" y="1776821"/>
            <a:ext cx="4277103" cy="449193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Message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10" y="1333167"/>
            <a:ext cx="3550639" cy="45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6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Academy: </a:t>
            </a:r>
            <a:r>
              <a:rPr lang="en-US" dirty="0" smtClean="0">
                <a:hlinkClick r:id="rId2"/>
              </a:rPr>
              <a:t>www.codecademy.com</a:t>
            </a:r>
            <a:endParaRPr lang="en-US" dirty="0" smtClean="0"/>
          </a:p>
          <a:p>
            <a:r>
              <a:rPr lang="en-US" dirty="0" err="1" smtClean="0"/>
              <a:t>Code.org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www.code.org</a:t>
            </a:r>
            <a:endParaRPr lang="en-US" dirty="0" smtClean="0"/>
          </a:p>
          <a:p>
            <a:r>
              <a:rPr lang="en-US" dirty="0" smtClean="0"/>
              <a:t>Learn Python: </a:t>
            </a:r>
            <a:r>
              <a:rPr lang="en-US" dirty="0" smtClean="0">
                <a:hlinkClick r:id="rId4"/>
              </a:rPr>
              <a:t>www.learnpython.org</a:t>
            </a:r>
            <a:endParaRPr lang="en-US" dirty="0" smtClean="0"/>
          </a:p>
          <a:p>
            <a:r>
              <a:rPr lang="en-US" dirty="0"/>
              <a:t>Learn C++: </a:t>
            </a:r>
            <a:r>
              <a:rPr lang="en-US" dirty="0" smtClean="0">
                <a:hlinkClick r:id="rId5"/>
              </a:rPr>
              <a:t>www.learncpp.com</a:t>
            </a:r>
            <a:endParaRPr lang="en-US" dirty="0" smtClean="0"/>
          </a:p>
          <a:p>
            <a:r>
              <a:rPr lang="en-US" dirty="0" smtClean="0"/>
              <a:t>Scratch: </a:t>
            </a:r>
            <a:r>
              <a:rPr lang="en-US" dirty="0" smtClean="0">
                <a:hlinkClick r:id="rId6"/>
              </a:rPr>
              <a:t>scratch.mit.edu</a:t>
            </a:r>
            <a:endParaRPr lang="en-US" dirty="0" smtClean="0"/>
          </a:p>
          <a:p>
            <a:r>
              <a:rPr lang="en-US" dirty="0"/>
              <a:t>Killer PHP: </a:t>
            </a:r>
            <a:r>
              <a:rPr lang="en-US" dirty="0" smtClean="0">
                <a:hlinkClick r:id="rId7"/>
              </a:rPr>
              <a:t>www.killerphp.com</a:t>
            </a:r>
            <a:endParaRPr lang="en-US" dirty="0"/>
          </a:p>
          <a:p>
            <a:r>
              <a:rPr lang="en-US" dirty="0"/>
              <a:t>W3 Schools: </a:t>
            </a:r>
            <a:r>
              <a:rPr lang="en-US" dirty="0" smtClean="0">
                <a:hlinkClick r:id="rId8"/>
              </a:rPr>
              <a:t>www.w3schools.com</a:t>
            </a:r>
            <a:endParaRPr lang="en-US" dirty="0" smtClean="0"/>
          </a:p>
          <a:p>
            <a:r>
              <a:rPr lang="en-US" dirty="0"/>
              <a:t>Tutorials Point: </a:t>
            </a:r>
            <a:r>
              <a:rPr lang="en-US" dirty="0">
                <a:hlinkClick r:id="rId9"/>
              </a:rPr>
              <a:t>https://www.tutorialspoint.com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9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39912"/>
            <a:ext cx="102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smtClean="0">
                <a:solidFill>
                  <a:schemeClr val="accent6"/>
                </a:solidFill>
              </a:rPr>
              <a:t>Jessica Stodola</a:t>
            </a:r>
          </a:p>
          <a:p>
            <a:pPr marL="0" indent="0">
              <a:buNone/>
            </a:pPr>
            <a:r>
              <a:rPr lang="en-US" sz="3600" dirty="0" smtClean="0">
                <a:hlinkClick r:id="rId2"/>
              </a:rPr>
              <a:t>jtstodola@gmail.com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>
                <a:hlinkClick r:id="rId3"/>
              </a:rPr>
              <a:t>jess@jstodola.com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>
                <a:solidFill>
                  <a:schemeClr val="tx2"/>
                </a:solidFill>
              </a:rPr>
              <a:t>Twitter: </a:t>
            </a:r>
            <a:r>
              <a:rPr lang="en-US" sz="3600" dirty="0" err="1" smtClean="0">
                <a:solidFill>
                  <a:schemeClr val="tx2"/>
                </a:solidFill>
              </a:rPr>
              <a:t>JessicaTStodola</a:t>
            </a:r>
            <a:endParaRPr lang="en-US" sz="36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3600" dirty="0" err="1" smtClean="0">
                <a:solidFill>
                  <a:schemeClr val="accent3"/>
                </a:solidFill>
              </a:rPr>
              <a:t>Github</a:t>
            </a:r>
            <a:r>
              <a:rPr lang="en-US" sz="3600" dirty="0" smtClean="0">
                <a:solidFill>
                  <a:schemeClr val="accent3"/>
                </a:solidFill>
              </a:rPr>
              <a:t>: </a:t>
            </a:r>
            <a:r>
              <a:rPr lang="en-US" sz="3600" dirty="0" err="1" smtClean="0">
                <a:solidFill>
                  <a:schemeClr val="accent3"/>
                </a:solidFill>
              </a:rPr>
              <a:t>jtstodola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instructions</a:t>
            </a:r>
          </a:p>
          <a:p>
            <a:endParaRPr lang="en-US" dirty="0"/>
          </a:p>
          <a:p>
            <a:r>
              <a:rPr lang="en-US" dirty="0" smtClean="0"/>
              <a:t>Tells a processor how to do a particular task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Programming?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Converting ideas into instructions</a:t>
            </a:r>
          </a:p>
          <a:p>
            <a:endParaRPr lang="en-US" dirty="0"/>
          </a:p>
          <a:p>
            <a:r>
              <a:rPr lang="en-US" dirty="0" smtClean="0"/>
              <a:t>Understand the purpose of the program </a:t>
            </a:r>
            <a:r>
              <a:rPr lang="en-US" dirty="0" smtClean="0">
                <a:solidFill>
                  <a:schemeClr val="accent3"/>
                </a:solidFill>
              </a:rPr>
              <a:t>[Requirements]</a:t>
            </a:r>
          </a:p>
          <a:p>
            <a:endParaRPr lang="en-US" dirty="0" smtClean="0"/>
          </a:p>
          <a:p>
            <a:r>
              <a:rPr lang="en-US" dirty="0" smtClean="0"/>
              <a:t>Break instructions down into steps </a:t>
            </a:r>
            <a:r>
              <a:rPr lang="en-US" dirty="0" smtClean="0">
                <a:solidFill>
                  <a:schemeClr val="accent3"/>
                </a:solidFill>
              </a:rPr>
              <a:t>[Design]</a:t>
            </a:r>
          </a:p>
          <a:p>
            <a:endParaRPr lang="en-US" dirty="0"/>
          </a:p>
          <a:p>
            <a:r>
              <a:rPr lang="en-US" dirty="0" smtClean="0"/>
              <a:t>Translate design into language </a:t>
            </a:r>
            <a:r>
              <a:rPr lang="en-US" dirty="0" smtClean="0">
                <a:solidFill>
                  <a:schemeClr val="accent3"/>
                </a:solidFill>
              </a:rPr>
              <a:t>[Coding]</a:t>
            </a:r>
          </a:p>
          <a:p>
            <a:endParaRPr lang="en-US" dirty="0"/>
          </a:p>
          <a:p>
            <a:r>
              <a:rPr lang="en-US" dirty="0" smtClean="0"/>
              <a:t>Verify actual results match expected results </a:t>
            </a:r>
            <a:r>
              <a:rPr lang="en-US" dirty="0" smtClean="0">
                <a:solidFill>
                  <a:schemeClr val="accent3"/>
                </a:solidFill>
              </a:rPr>
              <a:t>[Testing]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There are currently over </a:t>
            </a:r>
            <a:r>
              <a:rPr lang="en-US" sz="3200" b="1" dirty="0" smtClean="0">
                <a:solidFill>
                  <a:schemeClr val="accent6"/>
                </a:solidFill>
              </a:rPr>
              <a:t>1.2 million </a:t>
            </a:r>
            <a:r>
              <a:rPr lang="en-US" sz="3200" dirty="0" smtClean="0"/>
              <a:t>programmers and software developers in the United States</a:t>
            </a:r>
          </a:p>
          <a:p>
            <a:endParaRPr lang="en-US" sz="3200" dirty="0"/>
          </a:p>
          <a:p>
            <a:r>
              <a:rPr lang="en-US" sz="3200" dirty="0" smtClean="0"/>
              <a:t>More than </a:t>
            </a:r>
            <a:r>
              <a:rPr lang="en-US" sz="3200" b="1" dirty="0" smtClean="0">
                <a:solidFill>
                  <a:schemeClr val="accent6"/>
                </a:solidFill>
              </a:rPr>
              <a:t>2,500</a:t>
            </a:r>
            <a:r>
              <a:rPr lang="en-US" sz="3200" dirty="0" smtClean="0"/>
              <a:t> programming languages have been developed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16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Programming Languages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chemeClr val="accent6"/>
                </a:solidFill>
              </a:rPr>
              <a:t>Jacquard Loom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0000" y="2618509"/>
            <a:ext cx="2761725" cy="3693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35" y="2912762"/>
            <a:ext cx="6435436" cy="3104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38635" y="1802520"/>
            <a:ext cx="26304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</a:rPr>
              <a:t>Punch Cards</a:t>
            </a:r>
            <a:endParaRPr lang="en-US" sz="3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12964</TotalTime>
  <Words>1322</Words>
  <Application>Microsoft Macintosh PowerPoint</Application>
  <PresentationFormat>Custom</PresentationFormat>
  <Paragraphs>307</Paragraphs>
  <Slides>51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Depth</vt:lpstr>
      <vt:lpstr>Programming</vt:lpstr>
      <vt:lpstr>PowerPoint Presentation</vt:lpstr>
      <vt:lpstr>Download an Interpreter - Python</vt:lpstr>
      <vt:lpstr>Python Installer</vt:lpstr>
      <vt:lpstr>Hidden Message…</vt:lpstr>
      <vt:lpstr>What is a Program?</vt:lpstr>
      <vt:lpstr>What is Programming?</vt:lpstr>
      <vt:lpstr>Fun Facts</vt:lpstr>
      <vt:lpstr>History of Programming Languages</vt:lpstr>
      <vt:lpstr>Ada Lovelace</vt:lpstr>
      <vt:lpstr>PowerPoint Presentation</vt:lpstr>
      <vt:lpstr>John  von Neumann</vt:lpstr>
      <vt:lpstr>Assembly Language</vt:lpstr>
      <vt:lpstr>High-Level Language</vt:lpstr>
      <vt:lpstr>Early Important Languages</vt:lpstr>
      <vt:lpstr>Object-Oriented Programming</vt:lpstr>
      <vt:lpstr>The InterWebNets</vt:lpstr>
      <vt:lpstr>The World Wide Web</vt:lpstr>
      <vt:lpstr>Static vs. Dynamic</vt:lpstr>
      <vt:lpstr>Other Programming Languages</vt:lpstr>
      <vt:lpstr>PowerPoint Presentation</vt:lpstr>
      <vt:lpstr>PowerPoint Presentation</vt:lpstr>
      <vt:lpstr>PowerPoint Presentation</vt:lpstr>
      <vt:lpstr>Copyrights</vt:lpstr>
      <vt:lpstr>PowerPoint Presentation</vt:lpstr>
      <vt:lpstr>Patents</vt:lpstr>
      <vt:lpstr>Trade Secrets</vt:lpstr>
      <vt:lpstr>Understanding the Differences</vt:lpstr>
      <vt:lpstr>Safety</vt:lpstr>
      <vt:lpstr>PowerPoint Presentation</vt:lpstr>
      <vt:lpstr>PowerPoint Presentation</vt:lpstr>
      <vt:lpstr>PowerPoint Presentation</vt:lpstr>
      <vt:lpstr>Take a Break</vt:lpstr>
      <vt:lpstr>Where is Programming Used?</vt:lpstr>
      <vt:lpstr>Programmed Devices</vt:lpstr>
      <vt:lpstr>Business Applications</vt:lpstr>
      <vt:lpstr>Factory Automation</vt:lpstr>
      <vt:lpstr>History of PLCs</vt:lpstr>
      <vt:lpstr>Programming PLCs</vt:lpstr>
      <vt:lpstr>PowerPoint Presentation</vt:lpstr>
      <vt:lpstr>PowerPoint Presentation</vt:lpstr>
      <vt:lpstr>PowerPoint Presentation</vt:lpstr>
      <vt:lpstr>Web Applications</vt:lpstr>
      <vt:lpstr>Databases</vt:lpstr>
      <vt:lpstr>Structured Query Language (SQL)</vt:lpstr>
      <vt:lpstr>Version Control Systems</vt:lpstr>
      <vt:lpstr>PowerPoint Presentation</vt:lpstr>
      <vt:lpstr>PowerPoint Presentation</vt:lpstr>
      <vt:lpstr>Three Programs</vt:lpstr>
      <vt:lpstr>Programming Resources</vt:lpstr>
      <vt:lpstr>Contact Info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Silva</dc:creator>
  <cp:lastModifiedBy>Jessica Stodola</cp:lastModifiedBy>
  <cp:revision>129</cp:revision>
  <dcterms:created xsi:type="dcterms:W3CDTF">2015-12-19T15:35:49Z</dcterms:created>
  <dcterms:modified xsi:type="dcterms:W3CDTF">2017-03-04T01:13:35Z</dcterms:modified>
</cp:coreProperties>
</file>